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6"/>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901" r:id="rId21"/>
    <p:sldId id="685" r:id="rId22"/>
    <p:sldId id="875" r:id="rId23"/>
    <p:sldId id="902"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2" r:id="rId37"/>
    <p:sldId id="731" r:id="rId38"/>
    <p:sldId id="873" r:id="rId39"/>
    <p:sldId id="703" r:id="rId40"/>
    <p:sldId id="704" r:id="rId41"/>
    <p:sldId id="705" r:id="rId42"/>
    <p:sldId id="706" r:id="rId43"/>
    <p:sldId id="707" r:id="rId44"/>
    <p:sldId id="708" r:id="rId45"/>
    <p:sldId id="709" r:id="rId46"/>
    <p:sldId id="710" r:id="rId47"/>
    <p:sldId id="711" r:id="rId48"/>
    <p:sldId id="896" r:id="rId49"/>
    <p:sldId id="897" r:id="rId50"/>
    <p:sldId id="738" r:id="rId51"/>
    <p:sldId id="743" r:id="rId52"/>
    <p:sldId id="891" r:id="rId53"/>
    <p:sldId id="745" r:id="rId54"/>
    <p:sldId id="746" r:id="rId55"/>
    <p:sldId id="747" r:id="rId56"/>
    <p:sldId id="749" r:id="rId57"/>
    <p:sldId id="750" r:id="rId58"/>
    <p:sldId id="892" r:id="rId59"/>
    <p:sldId id="893" r:id="rId60"/>
    <p:sldId id="895" r:id="rId61"/>
    <p:sldId id="755" r:id="rId62"/>
    <p:sldId id="756" r:id="rId63"/>
    <p:sldId id="757" r:id="rId64"/>
    <p:sldId id="758" r:id="rId65"/>
    <p:sldId id="759" r:id="rId66"/>
    <p:sldId id="760" r:id="rId67"/>
    <p:sldId id="762" r:id="rId68"/>
    <p:sldId id="788" r:id="rId69"/>
    <p:sldId id="789" r:id="rId70"/>
    <p:sldId id="790" r:id="rId71"/>
    <p:sldId id="792" r:id="rId72"/>
    <p:sldId id="793" r:id="rId73"/>
    <p:sldId id="770" r:id="rId74"/>
    <p:sldId id="771" r:id="rId75"/>
    <p:sldId id="772" r:id="rId76"/>
    <p:sldId id="773" r:id="rId77"/>
    <p:sldId id="774" r:id="rId78"/>
    <p:sldId id="775" r:id="rId79"/>
    <p:sldId id="776" r:id="rId80"/>
    <p:sldId id="924" r:id="rId81"/>
    <p:sldId id="938" r:id="rId82"/>
    <p:sldId id="923" r:id="rId83"/>
    <p:sldId id="926" r:id="rId84"/>
    <p:sldId id="927" r:id="rId85"/>
    <p:sldId id="928" r:id="rId86"/>
    <p:sldId id="918" r:id="rId87"/>
    <p:sldId id="919" r:id="rId88"/>
    <p:sldId id="794" r:id="rId89"/>
    <p:sldId id="908" r:id="rId90"/>
    <p:sldId id="921" r:id="rId91"/>
    <p:sldId id="913" r:id="rId92"/>
    <p:sldId id="922" r:id="rId93"/>
    <p:sldId id="916" r:id="rId94"/>
    <p:sldId id="929" r:id="rId95"/>
    <p:sldId id="930" r:id="rId96"/>
    <p:sldId id="887" r:id="rId97"/>
    <p:sldId id="889" r:id="rId98"/>
    <p:sldId id="800" r:id="rId99"/>
    <p:sldId id="801" r:id="rId100"/>
    <p:sldId id="862" r:id="rId101"/>
    <p:sldId id="863" r:id="rId102"/>
    <p:sldId id="865" r:id="rId103"/>
    <p:sldId id="866" r:id="rId104"/>
    <p:sldId id="931" r:id="rId105"/>
    <p:sldId id="932" r:id="rId106"/>
    <p:sldId id="933" r:id="rId107"/>
    <p:sldId id="935" r:id="rId108"/>
    <p:sldId id="934" r:id="rId109"/>
    <p:sldId id="867" r:id="rId110"/>
    <p:sldId id="868" r:id="rId111"/>
    <p:sldId id="802" r:id="rId112"/>
    <p:sldId id="857" r:id="rId113"/>
    <p:sldId id="858" r:id="rId114"/>
    <p:sldId id="804" r:id="rId115"/>
    <p:sldId id="860" r:id="rId116"/>
    <p:sldId id="859" r:id="rId117"/>
    <p:sldId id="805" r:id="rId118"/>
    <p:sldId id="846" r:id="rId119"/>
    <p:sldId id="847" r:id="rId120"/>
    <p:sldId id="829" r:id="rId121"/>
    <p:sldId id="834" r:id="rId122"/>
    <p:sldId id="831" r:id="rId123"/>
    <p:sldId id="832" r:id="rId124"/>
    <p:sldId id="833" r:id="rId125"/>
    <p:sldId id="835" r:id="rId126"/>
    <p:sldId id="836" r:id="rId127"/>
    <p:sldId id="837" r:id="rId128"/>
    <p:sldId id="840" r:id="rId129"/>
    <p:sldId id="841" r:id="rId130"/>
    <p:sldId id="838" r:id="rId131"/>
    <p:sldId id="839" r:id="rId132"/>
    <p:sldId id="842" r:id="rId133"/>
    <p:sldId id="843" r:id="rId134"/>
    <p:sldId id="821" r:id="rId135"/>
    <p:sldId id="822" r:id="rId136"/>
    <p:sldId id="823" r:id="rId137"/>
    <p:sldId id="849" r:id="rId138"/>
    <p:sldId id="890" r:id="rId139"/>
    <p:sldId id="850" r:id="rId140"/>
    <p:sldId id="852" r:id="rId141"/>
    <p:sldId id="853" r:id="rId142"/>
    <p:sldId id="854" r:id="rId143"/>
    <p:sldId id="899" r:id="rId144"/>
    <p:sldId id="856"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6"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DD730D"/>
    <a:srgbClr val="0070C0"/>
    <a:srgbClr val="FD7D00"/>
    <a:srgbClr val="D9D9D9"/>
    <a:srgbClr val="F8F8F8"/>
    <a:srgbClr val="A6A6A6"/>
    <a:srgbClr val="F237E0"/>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3" autoAdjust="0"/>
    <p:restoredTop sz="64037" autoAdjust="0"/>
  </p:normalViewPr>
  <p:slideViewPr>
    <p:cSldViewPr snapToGrid="0">
      <p:cViewPr>
        <p:scale>
          <a:sx n="66" d="100"/>
          <a:sy n="66" d="100"/>
        </p:scale>
        <p:origin x="2568" y="894"/>
      </p:cViewPr>
      <p:guideLst>
        <p:guide orient="horz" pos="4296"/>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12/10/2023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When you leave this room, assuming you stay awake, you'll know how each of them work at a fundamental level, how they compare with each other, and some things to consider when implementing them. </a:t>
            </a:r>
          </a:p>
          <a:p>
            <a:endParaRPr lang="en-US" dirty="0"/>
          </a:p>
          <a:p>
            <a:r>
              <a:rPr lang="en-US" dirty="0"/>
              <a:t>TODO update </a:t>
            </a:r>
            <a:r>
              <a:rPr lang="en-US" dirty="0" err="1"/>
              <a:t>qrcode</a:t>
            </a:r>
            <a:endParaRPr lang="en-US" dirty="0"/>
          </a:p>
          <a:p>
            <a:endParaRPr lang="en-US" dirty="0"/>
          </a:p>
          <a:p>
            <a:r>
              <a:rPr lang="en-US" b="1" dirty="0"/>
              <a:t>TODO: </a:t>
            </a:r>
            <a:endParaRPr lang="en-US" b="0" dirty="0"/>
          </a:p>
          <a:p>
            <a:pPr marL="171450" indent="-171450">
              <a:buFont typeface="Arial" panose="020B0604020202020204" pitchFamily="34" charset="0"/>
              <a:buChar char="•"/>
            </a:pPr>
            <a:r>
              <a:rPr lang="en-US" b="0" dirty="0"/>
              <a:t>(x) Refresh tokens</a:t>
            </a:r>
          </a:p>
          <a:p>
            <a:pPr marL="171450" indent="-171450">
              <a:buFont typeface="Arial" panose="020B0604020202020204" pitchFamily="34" charset="0"/>
              <a:buChar char="•"/>
            </a:pPr>
            <a:r>
              <a:rPr lang="en-US" b="0" dirty="0"/>
              <a:t>(x) Split JWT into two portions (identity over cookie, claims in local storage)</a:t>
            </a:r>
          </a:p>
          <a:p>
            <a:pPr marL="171450" indent="-171450">
              <a:buFont typeface="Arial" panose="020B0604020202020204" pitchFamily="34" charset="0"/>
              <a:buChar char="•"/>
            </a:pPr>
            <a:r>
              <a:rPr lang="en-US" b="0" dirty="0"/>
              <a:t>( ) Validate JWT using public key</a:t>
            </a:r>
          </a:p>
          <a:p>
            <a:pPr marL="171450" indent="-171450">
              <a:buFont typeface="Arial" panose="020B0604020202020204" pitchFamily="34" charset="0"/>
              <a:buChar char="•"/>
            </a:pPr>
            <a:r>
              <a:rPr lang="en-US" b="0" dirty="0"/>
              <a:t>Passkeys</a:t>
            </a:r>
            <a:endParaRPr lang="en-US" b="1"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gap in my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do this each, each system generates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mathematically linked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that is </a:t>
            </a:r>
            <a:r>
              <a:rPr lang="en-US" sz="1200" b="1" i="0" kern="1200" dirty="0">
                <a:solidFill>
                  <a:schemeClr val="tx1"/>
                </a:solidFill>
                <a:effectLst/>
                <a:latin typeface="+mn-lt"/>
                <a:ea typeface="+mn-ea"/>
                <a:cs typeface="+mn-cs"/>
              </a:rPr>
              <a:t>encrypted with the public key</a:t>
            </a:r>
            <a:r>
              <a:rPr lang="en-US" sz="1200" b="0" i="0" kern="1200" dirty="0">
                <a:solidFill>
                  <a:schemeClr val="tx1"/>
                </a:solidFill>
                <a:effectLst/>
                <a:latin typeface="+mn-lt"/>
                <a:ea typeface="+mn-ea"/>
                <a:cs typeface="+mn-cs"/>
              </a:rPr>
              <a:t> can only be </a:t>
            </a:r>
            <a:r>
              <a:rPr lang="en-US" sz="1200" b="1" i="1" kern="1200" dirty="0">
                <a:solidFill>
                  <a:schemeClr val="tx1"/>
                </a:solidFill>
                <a:effectLst/>
                <a:latin typeface="+mn-lt"/>
                <a:ea typeface="+mn-ea"/>
                <a:cs typeface="+mn-cs"/>
              </a:rPr>
              <a:t>decrypted </a:t>
            </a:r>
            <a:r>
              <a:rPr lang="en-US" sz="1200" b="1" i="0" kern="1200" dirty="0">
                <a:solidFill>
                  <a:schemeClr val="tx1"/>
                </a:solidFill>
                <a:effectLst/>
                <a:latin typeface="+mn-lt"/>
                <a:ea typeface="+mn-ea"/>
                <a:cs typeface="+mn-cs"/>
              </a:rPr>
              <a:t>with the corresponding </a:t>
            </a:r>
            <a:r>
              <a:rPr lang="en-US" sz="1200" b="1" i="1" kern="1200" dirty="0">
                <a:solidFill>
                  <a:schemeClr val="tx1"/>
                </a:solidFill>
                <a:effectLst/>
                <a:latin typeface="+mn-lt"/>
                <a:ea typeface="+mn-ea"/>
                <a:cs typeface="+mn-cs"/>
              </a:rPr>
              <a:t>private </a:t>
            </a:r>
            <a:r>
              <a:rPr lang="en-US" sz="1200" b="1" i="0" kern="1200" dirty="0">
                <a:solidFill>
                  <a:schemeClr val="tx1"/>
                </a:solidFill>
                <a:effectLst/>
                <a:latin typeface="+mn-lt"/>
                <a:ea typeface="+mn-ea"/>
                <a:cs typeface="+mn-cs"/>
              </a:rPr>
              <a:t>key.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23605948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do this each, each system generates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mathematically linked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that is </a:t>
            </a:r>
            <a:r>
              <a:rPr lang="en-US" sz="1200" b="1" i="0" kern="1200" dirty="0">
                <a:solidFill>
                  <a:schemeClr val="tx1"/>
                </a:solidFill>
                <a:effectLst/>
                <a:latin typeface="+mn-lt"/>
                <a:ea typeface="+mn-ea"/>
                <a:cs typeface="+mn-cs"/>
              </a:rPr>
              <a:t>encrypted with the public key</a:t>
            </a:r>
            <a:r>
              <a:rPr lang="en-US" sz="1200" b="0" i="0" kern="1200" dirty="0">
                <a:solidFill>
                  <a:schemeClr val="tx1"/>
                </a:solidFill>
                <a:effectLst/>
                <a:latin typeface="+mn-lt"/>
                <a:ea typeface="+mn-ea"/>
                <a:cs typeface="+mn-cs"/>
              </a:rPr>
              <a:t> can only be </a:t>
            </a:r>
            <a:r>
              <a:rPr lang="en-US" sz="1200" b="1" i="1" kern="1200" dirty="0">
                <a:solidFill>
                  <a:schemeClr val="tx1"/>
                </a:solidFill>
                <a:effectLst/>
                <a:latin typeface="+mn-lt"/>
                <a:ea typeface="+mn-ea"/>
                <a:cs typeface="+mn-cs"/>
              </a:rPr>
              <a:t>decrypted </a:t>
            </a:r>
            <a:r>
              <a:rPr lang="en-US" sz="1200" b="1" i="0" kern="1200" dirty="0">
                <a:solidFill>
                  <a:schemeClr val="tx1"/>
                </a:solidFill>
                <a:effectLst/>
                <a:latin typeface="+mn-lt"/>
                <a:ea typeface="+mn-ea"/>
                <a:cs typeface="+mn-cs"/>
              </a:rPr>
              <a:t>with the corresponding </a:t>
            </a:r>
            <a:r>
              <a:rPr lang="en-US" sz="1200" b="1" i="1" kern="1200" dirty="0">
                <a:solidFill>
                  <a:schemeClr val="tx1"/>
                </a:solidFill>
                <a:effectLst/>
                <a:latin typeface="+mn-lt"/>
                <a:ea typeface="+mn-ea"/>
                <a:cs typeface="+mn-cs"/>
              </a:rPr>
              <a:t>private </a:t>
            </a:r>
            <a:r>
              <a:rPr lang="en-US" sz="1200" b="1" i="0" kern="1200" dirty="0">
                <a:solidFill>
                  <a:schemeClr val="tx1"/>
                </a:solidFill>
                <a:effectLst/>
                <a:latin typeface="+mn-lt"/>
                <a:ea typeface="+mn-ea"/>
                <a:cs typeface="+mn-cs"/>
              </a:rPr>
              <a:t>key.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30062031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two sites then share their </a:t>
            </a:r>
            <a:r>
              <a:rPr lang="en-US" sz="1200" b="1" i="0" kern="1200" dirty="0">
                <a:solidFill>
                  <a:schemeClr val="tx1"/>
                </a:solidFill>
                <a:effectLst/>
                <a:latin typeface="+mn-lt"/>
                <a:ea typeface="+mn-ea"/>
                <a:cs typeface="+mn-cs"/>
              </a:rPr>
              <a:t>public keys</a:t>
            </a:r>
            <a:r>
              <a:rPr lang="en-US" sz="1200" b="0" i="0" kern="1200" dirty="0">
                <a:solidFill>
                  <a:schemeClr val="tx1"/>
                </a:solidFill>
                <a:effectLst/>
                <a:latin typeface="+mn-lt"/>
                <a:ea typeface="+mn-ea"/>
                <a:cs typeface="+mn-cs"/>
              </a:rPr>
              <a:t> with each other. The public keys are not sensitive and can be freely published.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 can then use the Service Provider's public key when </a:t>
            </a:r>
            <a:r>
              <a:rPr lang="en-US" sz="1200" b="1" i="0" kern="1200" dirty="0">
                <a:solidFill>
                  <a:schemeClr val="tx1"/>
                </a:solidFill>
                <a:effectLst/>
                <a:latin typeface="+mn-lt"/>
                <a:ea typeface="+mn-ea"/>
                <a:cs typeface="+mn-cs"/>
              </a:rPr>
              <a:t>encrypting</a:t>
            </a:r>
            <a:r>
              <a:rPr lang="en-US" sz="1200" b="0" i="0" kern="1200" dirty="0">
                <a:solidFill>
                  <a:schemeClr val="tx1"/>
                </a:solidFill>
                <a:effectLst/>
                <a:latin typeface="+mn-lt"/>
                <a:ea typeface="+mn-ea"/>
                <a:cs typeface="+mn-cs"/>
              </a:rPr>
              <a:t> a token, which means that only someone with the Service Provider's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can decrypt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allows the two sites to securely share claims with each other without having to have a shared private key.</a:t>
            </a: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10436985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Fotos that competes with Shutterfly and offers custom greeting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a:t>
            </a:r>
            <a:r>
              <a:rPr lang="en-US" sz="1200" b="1" i="0" kern="1200" dirty="0">
                <a:solidFill>
                  <a:schemeClr val="tx1"/>
                </a:solidFill>
                <a:effectLst/>
                <a:latin typeface="+mn-lt"/>
                <a:ea typeface="+mn-ea"/>
                <a:cs typeface="+mn-cs"/>
              </a:rPr>
              <a:t>authenticated </a:t>
            </a:r>
            <a:r>
              <a:rPr lang="en-US" sz="1200" b="0" i="0" kern="1200" dirty="0">
                <a:solidFill>
                  <a:schemeClr val="tx1"/>
                </a:solidFill>
                <a:effectLst/>
                <a:latin typeface="+mn-lt"/>
                <a:ea typeface="+mn-ea"/>
                <a:cs typeface="+mn-cs"/>
              </a:rPr>
              <a:t>to Facebook as Alice, because as far as they can tell it’s Alice on the other end of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based on the fact that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Authenticator Apps and Passkeys work as well. These represent multi-factor authentication and are more secure than single-factor methods.</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a:solidFill>
                  <a:schemeClr val="tx1"/>
                </a:solidFill>
                <a:effectLst/>
                <a:latin typeface="+mn-lt"/>
                <a:ea typeface="+mn-ea"/>
                <a:cs typeface="+mn-cs"/>
              </a:rPr>
              <a:t>” authentication.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254292262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when you leave here today you should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guided tour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call”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something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like complete nonsense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passwords were stored in the user database as plain text, it would be easy to validate that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because the web app could query that database for the username and password submitted by the browser.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storing those passwords as text means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safer, but it's still not a good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because if we can decrypt that string back into Alice's actual password, then that's a vulnerability that an attacker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It might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but it's still an unnecessary risk.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really, we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password itself.</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any of these things</a:t>
            </a:r>
            <a:r>
              <a:rPr lang="en-US" sz="1200" kern="1200" dirty="0">
                <a:solidFill>
                  <a:schemeClr val="tx1"/>
                </a:solidFill>
                <a:effectLst/>
                <a:latin typeface="+mn-lt"/>
                <a:ea typeface="+mn-ea"/>
                <a:cs typeface="+mn-cs"/>
              </a:rPr>
              <a:t>.</a:t>
            </a:r>
            <a:endParaRPr lang="en-US" sz="1200" i="0" kern="1200" dirty="0">
              <a:solidFill>
                <a:schemeClr val="tx1"/>
              </a:solidFill>
              <a:effectLst/>
              <a:latin typeface="+mn-lt"/>
              <a:ea typeface="+mn-ea"/>
              <a:cs typeface="+mn-cs"/>
            </a:endParaRP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how to start coding with it.</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and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break each of these things down into simple explanations so that you can understand where they're similar, where they're different, and what you should consider when deciding whether to use them.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you expose your token to </a:t>
            </a:r>
            <a:r>
              <a:rPr lang="en-US" sz="1200" b="0" i="1" kern="1200" dirty="0">
                <a:solidFill>
                  <a:schemeClr val="tx1"/>
                </a:solidFill>
                <a:effectLst/>
                <a:latin typeface="+mn-lt"/>
                <a:ea typeface="+mn-ea"/>
                <a:cs typeface="+mn-cs"/>
              </a:rPr>
              <a:t>your</a:t>
            </a:r>
            <a:r>
              <a:rPr lang="en-US" sz="1200" b="0" i="0" kern="1200" dirty="0">
                <a:solidFill>
                  <a:schemeClr val="tx1"/>
                </a:solidFill>
                <a:effectLst/>
                <a:latin typeface="+mn-lt"/>
                <a:ea typeface="+mn-ea"/>
                <a:cs typeface="+mn-cs"/>
              </a:rPr>
              <a:t> JS code, then you're exposing it to malicious script as well. That malicious script will be able to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that malicious script can </a:t>
            </a:r>
            <a:r>
              <a:rPr lang="en-US" sz="1200" b="0" i="1" kern="1200" dirty="0">
                <a:solidFill>
                  <a:schemeClr val="tx1"/>
                </a:solidFill>
                <a:effectLst/>
                <a:latin typeface="+mn-lt"/>
                <a:ea typeface="+mn-ea"/>
                <a:cs typeface="+mn-cs"/>
              </a:rPr>
              <a:t>steal </a:t>
            </a:r>
            <a:r>
              <a:rPr lang="en-US" sz="1200" b="0" i="0" kern="1200" dirty="0">
                <a:solidFill>
                  <a:schemeClr val="tx1"/>
                </a:solidFill>
                <a:effectLst/>
                <a:latin typeface="+mn-lt"/>
                <a:ea typeface="+mn-ea"/>
                <a:cs typeface="+mn-cs"/>
              </a:rPr>
              <a:t>the token and use it to impersonate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gets automatically sent back to the server with every request, but the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or access level or whatever data we need.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that serves a lot of simultaneous requests, that could significantly reduce the load on your database server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avoiding repetitive database queries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continue to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need to limit how long this token is good for so that it cannot be used indefinitely.</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Unfortunately, this technique only works with relatively long expiration 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be forced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a:t>
            </a:r>
            <a:r>
              <a:rPr lang="en-US" sz="1200" b="0" i="0" kern="1200" dirty="0">
                <a:solidFill>
                  <a:schemeClr val="tx1"/>
                </a:solidFill>
                <a:effectLst/>
                <a:latin typeface="+mn-lt"/>
                <a:ea typeface="+mn-ea"/>
                <a:cs typeface="+mn-cs"/>
              </a:rPr>
              <a:t>. The server validates that the user account is still active, refreshes its list of permissions, and then sends them back in another short-lived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TODO: JWT from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party with public/private key validation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3136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12/10/2023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9.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9.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0.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9.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9.png"/></Relationships>
</file>

<file path=ppt/slides/_rels/slide1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8.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9.png"/><Relationship Id="rId4" Type="http://schemas.openxmlformats.org/officeDocument/2006/relationships/image" Target="../media/image18.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8.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9.png"/></Relationships>
</file>

<file path=ppt/slides/_rels/slide14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9.png"/></Relationships>
</file>

<file path=ppt/slides/_rels/slide1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9.png"/></Relationships>
</file>

<file path=ppt/slides/_rels/slide14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9.png"/></Relationships>
</file>

<file path=ppt/slides/_rels/slide1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6.png"/></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 </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for signing and validation</a:t>
            </a:r>
          </a:p>
        </p:txBody>
      </p:sp>
      <p:grpSp>
        <p:nvGrpSpPr>
          <p:cNvPr id="35" name="Group 34">
            <a:extLst>
              <a:ext uri="{FF2B5EF4-FFF2-40B4-BE49-F238E27FC236}">
                <a16:creationId xmlns:a16="http://schemas.microsoft.com/office/drawing/2014/main" id="{A12360EA-B4C6-4284-F75E-E0D22C8BD51E}"/>
              </a:ext>
            </a:extLst>
          </p:cNvPr>
          <p:cNvGrpSpPr/>
          <p:nvPr/>
        </p:nvGrpSpPr>
        <p:grpSpPr>
          <a:xfrm>
            <a:off x="1626016" y="6890336"/>
            <a:ext cx="2625010" cy="728376"/>
            <a:chOff x="1626016" y="6890336"/>
            <a:chExt cx="2625010" cy="728376"/>
          </a:xfrm>
        </p:grpSpPr>
        <p:sp>
          <p:nvSpPr>
            <p:cNvPr id="20" name="Rectangle: Rounded Corners 19">
              <a:extLst>
                <a:ext uri="{FF2B5EF4-FFF2-40B4-BE49-F238E27FC236}">
                  <a16:creationId xmlns:a16="http://schemas.microsoft.com/office/drawing/2014/main" id="{B104D828-A843-E408-2095-1746F1C15562}"/>
                </a:ext>
              </a:extLst>
            </p:cNvPr>
            <p:cNvSpPr/>
            <p:nvPr/>
          </p:nvSpPr>
          <p:spPr>
            <a:xfrm>
              <a:off x="2164588" y="719302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xtSpPublic">
              <a:extLst>
                <a:ext uri="{FF2B5EF4-FFF2-40B4-BE49-F238E27FC236}">
                  <a16:creationId xmlns:a16="http://schemas.microsoft.com/office/drawing/2014/main" id="{4764F485-4F91-188A-5316-BB6F1AAE29AA}"/>
                </a:ext>
              </a:extLst>
            </p:cNvPr>
            <p:cNvSpPr txBox="1"/>
            <p:nvPr/>
          </p:nvSpPr>
          <p:spPr>
            <a:xfrm>
              <a:off x="2166463" y="719181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F354181B-9816-D1F4-6E2E-5345AFF67C08}"/>
                </a:ext>
              </a:extLst>
            </p:cNvPr>
            <p:cNvPicPr>
              <a:picLocks noChangeAspect="1"/>
            </p:cNvPicPr>
            <p:nvPr/>
          </p:nvPicPr>
          <p:blipFill>
            <a:blip r:embed="rId5"/>
            <a:stretch>
              <a:fillRect/>
            </a:stretch>
          </p:blipFill>
          <p:spPr>
            <a:xfrm>
              <a:off x="1626016" y="6890336"/>
              <a:ext cx="536698" cy="728376"/>
            </a:xfrm>
            <a:prstGeom prst="rect">
              <a:avLst/>
            </a:prstGeom>
          </p:spPr>
        </p:pic>
      </p:gr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6"/>
          <a:stretch>
            <a:fillRect/>
          </a:stretch>
        </p:blipFill>
        <p:spPr>
          <a:xfrm>
            <a:off x="1626016" y="7700913"/>
            <a:ext cx="536698" cy="728376"/>
          </a:xfrm>
          <a:prstGeom prst="rect">
            <a:avLst/>
          </a:prstGeom>
        </p:spPr>
      </p:pic>
      <p:sp>
        <p:nvSpPr>
          <p:cNvPr id="25" name="Rectangle: Rounded Corners 24">
            <a:extLst>
              <a:ext uri="{FF2B5EF4-FFF2-40B4-BE49-F238E27FC236}">
                <a16:creationId xmlns:a16="http://schemas.microsoft.com/office/drawing/2014/main" id="{308D73BF-97D2-BC23-BE00-17E48252C1A2}"/>
              </a:ext>
            </a:extLst>
          </p:cNvPr>
          <p:cNvSpPr/>
          <p:nvPr/>
        </p:nvSpPr>
        <p:spPr>
          <a:xfrm>
            <a:off x="2160839" y="797117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CA04B447-B79F-9746-CDC8-8B166E8ADC82}"/>
              </a:ext>
            </a:extLst>
          </p:cNvPr>
          <p:cNvSpPr txBox="1"/>
          <p:nvPr/>
        </p:nvSpPr>
        <p:spPr>
          <a:xfrm>
            <a:off x="2162714" y="796995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Private }</a:t>
            </a:r>
            <a:endParaRPr lang="en-US" sz="1600" dirty="0">
              <a:latin typeface="Courier New" panose="02070309020205020404" pitchFamily="49" charset="0"/>
              <a:cs typeface="Courier New" panose="02070309020205020404" pitchFamily="49" charset="0"/>
            </a:endParaRPr>
          </a:p>
        </p:txBody>
      </p:sp>
      <p:grpSp>
        <p:nvGrpSpPr>
          <p:cNvPr id="36" name="Group 35">
            <a:extLst>
              <a:ext uri="{FF2B5EF4-FFF2-40B4-BE49-F238E27FC236}">
                <a16:creationId xmlns:a16="http://schemas.microsoft.com/office/drawing/2014/main" id="{868412CE-21DD-7B26-BA9B-7559B6873074}"/>
              </a:ext>
            </a:extLst>
          </p:cNvPr>
          <p:cNvGrpSpPr/>
          <p:nvPr/>
        </p:nvGrpSpPr>
        <p:grpSpPr>
          <a:xfrm>
            <a:off x="8077383" y="6890336"/>
            <a:ext cx="2742784" cy="728376"/>
            <a:chOff x="8077383" y="6890336"/>
            <a:chExt cx="2742784" cy="728376"/>
          </a:xfrm>
        </p:grpSpPr>
        <p:sp>
          <p:nvSpPr>
            <p:cNvPr id="27" name="Rectangle: Rounded Corners 26">
              <a:extLst>
                <a:ext uri="{FF2B5EF4-FFF2-40B4-BE49-F238E27FC236}">
                  <a16:creationId xmlns:a16="http://schemas.microsoft.com/office/drawing/2014/main" id="{F1E5A574-5915-9D24-3BB5-3228AD81985F}"/>
                </a:ext>
              </a:extLst>
            </p:cNvPr>
            <p:cNvSpPr/>
            <p:nvPr/>
          </p:nvSpPr>
          <p:spPr>
            <a:xfrm>
              <a:off x="8615955" y="719302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838068AA-8015-2D9F-9EDD-BB3B28B3F406}"/>
                </a:ext>
              </a:extLst>
            </p:cNvPr>
            <p:cNvSpPr txBox="1"/>
            <p:nvPr/>
          </p:nvSpPr>
          <p:spPr>
            <a:xfrm>
              <a:off x="8617830" y="7191812"/>
              <a:ext cx="2202337"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IDP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64305600-3CAA-BBFE-AD60-E3026D9EBE90}"/>
                </a:ext>
              </a:extLst>
            </p:cNvPr>
            <p:cNvPicPr>
              <a:picLocks noChangeAspect="1"/>
            </p:cNvPicPr>
            <p:nvPr/>
          </p:nvPicPr>
          <p:blipFill>
            <a:blip r:embed="rId5"/>
            <a:stretch>
              <a:fillRect/>
            </a:stretch>
          </p:blipFill>
          <p:spPr>
            <a:xfrm>
              <a:off x="8077383" y="6890336"/>
              <a:ext cx="536698" cy="728376"/>
            </a:xfrm>
            <a:prstGeom prst="rect">
              <a:avLst/>
            </a:prstGeom>
          </p:spPr>
        </p:pic>
      </p:grpSp>
      <p:pic>
        <p:nvPicPr>
          <p:cNvPr id="30" name="Picture 29">
            <a:extLst>
              <a:ext uri="{FF2B5EF4-FFF2-40B4-BE49-F238E27FC236}">
                <a16:creationId xmlns:a16="http://schemas.microsoft.com/office/drawing/2014/main" id="{202D5920-70FF-B4E5-71B4-4464A3CFD45B}"/>
              </a:ext>
            </a:extLst>
          </p:cNvPr>
          <p:cNvPicPr>
            <a:picLocks noChangeAspect="1"/>
          </p:cNvPicPr>
          <p:nvPr/>
        </p:nvPicPr>
        <p:blipFill>
          <a:blip r:embed="rId6"/>
          <a:stretch>
            <a:fillRect/>
          </a:stretch>
        </p:blipFill>
        <p:spPr>
          <a:xfrm>
            <a:off x="8077383" y="7700913"/>
            <a:ext cx="536698" cy="728376"/>
          </a:xfrm>
          <a:prstGeom prst="rect">
            <a:avLst/>
          </a:prstGeom>
        </p:spPr>
      </p:pic>
      <p:sp>
        <p:nvSpPr>
          <p:cNvPr id="32" name="Rectangle: Rounded Corners 31">
            <a:extLst>
              <a:ext uri="{FF2B5EF4-FFF2-40B4-BE49-F238E27FC236}">
                <a16:creationId xmlns:a16="http://schemas.microsoft.com/office/drawing/2014/main" id="{94488328-B7C9-9BAD-AD73-FA9CE1AC2980}"/>
              </a:ext>
            </a:extLst>
          </p:cNvPr>
          <p:cNvSpPr/>
          <p:nvPr/>
        </p:nvSpPr>
        <p:spPr>
          <a:xfrm>
            <a:off x="8612206" y="797117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8F7D1899-D694-AA9A-5449-7226AC9C01F7}"/>
              </a:ext>
            </a:extLst>
          </p:cNvPr>
          <p:cNvSpPr txBox="1"/>
          <p:nvPr/>
        </p:nvSpPr>
        <p:spPr>
          <a:xfrm>
            <a:off x="8614081" y="796995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{IDP Private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32" grpId="0" animBg="1"/>
      <p:bldP spid="34" grpId="0"/>
    </p:bldLst>
  </p:timing>
</p:sld>
</file>

<file path=ppt/slides/slide10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50" name="Group 49">
            <a:extLst>
              <a:ext uri="{FF2B5EF4-FFF2-40B4-BE49-F238E27FC236}">
                <a16:creationId xmlns:a16="http://schemas.microsoft.com/office/drawing/2014/main" id="{12902947-1F08-2E04-11FC-DD33963BB207}"/>
              </a:ext>
            </a:extLst>
          </p:cNvPr>
          <p:cNvGrpSpPr/>
          <p:nvPr/>
        </p:nvGrpSpPr>
        <p:grpSpPr>
          <a:xfrm>
            <a:off x="1626016" y="3406906"/>
            <a:ext cx="2625010" cy="728376"/>
            <a:chOff x="1626016" y="3406906"/>
            <a:chExt cx="2625010" cy="728376"/>
          </a:xfrm>
        </p:grpSpPr>
        <p:sp>
          <p:nvSpPr>
            <p:cNvPr id="16" name="Rectangle: Rounded Corners 15">
              <a:extLst>
                <a:ext uri="{FF2B5EF4-FFF2-40B4-BE49-F238E27FC236}">
                  <a16:creationId xmlns:a16="http://schemas.microsoft.com/office/drawing/2014/main" id="{666E5A45-8196-E8F7-5348-941C4F5F51B1}"/>
                </a:ext>
              </a:extLst>
            </p:cNvPr>
            <p:cNvSpPr/>
            <p:nvPr/>
          </p:nvSpPr>
          <p:spPr>
            <a:xfrm>
              <a:off x="2164588" y="370959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SpPublic">
              <a:extLst>
                <a:ext uri="{FF2B5EF4-FFF2-40B4-BE49-F238E27FC236}">
                  <a16:creationId xmlns:a16="http://schemas.microsoft.com/office/drawing/2014/main" id="{7483C50D-2C5E-E7CC-BB44-80A0D5ACFB4C}"/>
                </a:ext>
              </a:extLst>
            </p:cNvPr>
            <p:cNvSpPr txBox="1"/>
            <p:nvPr/>
          </p:nvSpPr>
          <p:spPr>
            <a:xfrm>
              <a:off x="2166463" y="370838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EA438FFF-4CE4-106C-C809-1FEC3A9BBEBB}"/>
                </a:ext>
              </a:extLst>
            </p:cNvPr>
            <p:cNvPicPr>
              <a:picLocks noChangeAspect="1"/>
            </p:cNvPicPr>
            <p:nvPr/>
          </p:nvPicPr>
          <p:blipFill>
            <a:blip r:embed="rId5"/>
            <a:stretch>
              <a:fillRect/>
            </a:stretch>
          </p:blipFill>
          <p:spPr>
            <a:xfrm>
              <a:off x="1626016" y="3406906"/>
              <a:ext cx="536698" cy="728376"/>
            </a:xfrm>
            <a:prstGeom prst="rect">
              <a:avLst/>
            </a:prstGeom>
          </p:spPr>
        </p:pic>
      </p:grpSp>
      <p:pic>
        <p:nvPicPr>
          <p:cNvPr id="25" name="Picture 24">
            <a:extLst>
              <a:ext uri="{FF2B5EF4-FFF2-40B4-BE49-F238E27FC236}">
                <a16:creationId xmlns:a16="http://schemas.microsoft.com/office/drawing/2014/main" id="{ECCE9C1F-49FE-0C3B-4E6B-0BA3ABB35626}"/>
              </a:ext>
            </a:extLst>
          </p:cNvPr>
          <p:cNvPicPr>
            <a:picLocks noChangeAspect="1"/>
          </p:cNvPicPr>
          <p:nvPr/>
        </p:nvPicPr>
        <p:blipFill>
          <a:blip r:embed="rId6"/>
          <a:stretch>
            <a:fillRect/>
          </a:stretch>
        </p:blipFill>
        <p:spPr>
          <a:xfrm>
            <a:off x="1626016" y="4217483"/>
            <a:ext cx="536698" cy="728376"/>
          </a:xfrm>
          <a:prstGeom prst="rect">
            <a:avLst/>
          </a:prstGeom>
        </p:spPr>
      </p:pic>
      <p:sp>
        <p:nvSpPr>
          <p:cNvPr id="26" name="Rectangle: Rounded Corners 25">
            <a:extLst>
              <a:ext uri="{FF2B5EF4-FFF2-40B4-BE49-F238E27FC236}">
                <a16:creationId xmlns:a16="http://schemas.microsoft.com/office/drawing/2014/main" id="{FC7423C9-24A1-3804-BFF3-AE11263FB4F9}"/>
              </a:ext>
            </a:extLst>
          </p:cNvPr>
          <p:cNvSpPr/>
          <p:nvPr/>
        </p:nvSpPr>
        <p:spPr>
          <a:xfrm>
            <a:off x="2160839"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7CF719A4-0DF0-5C84-5EF1-13495C944D07}"/>
              </a:ext>
            </a:extLst>
          </p:cNvPr>
          <p:cNvSpPr txBox="1"/>
          <p:nvPr/>
        </p:nvSpPr>
        <p:spPr>
          <a:xfrm>
            <a:off x="2162714"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Private }</a:t>
            </a:r>
            <a:endParaRPr lang="en-US" sz="1600" dirty="0">
              <a:latin typeface="Courier New" panose="02070309020205020404" pitchFamily="49" charset="0"/>
              <a:cs typeface="Courier New" panose="02070309020205020404" pitchFamily="49" charset="0"/>
            </a:endParaRPr>
          </a:p>
        </p:txBody>
      </p:sp>
      <p:grpSp>
        <p:nvGrpSpPr>
          <p:cNvPr id="51" name="Group 50">
            <a:extLst>
              <a:ext uri="{FF2B5EF4-FFF2-40B4-BE49-F238E27FC236}">
                <a16:creationId xmlns:a16="http://schemas.microsoft.com/office/drawing/2014/main" id="{84BFD8D8-E97A-ADE9-8796-0B7D7B542F4C}"/>
              </a:ext>
            </a:extLst>
          </p:cNvPr>
          <p:cNvGrpSpPr/>
          <p:nvPr/>
        </p:nvGrpSpPr>
        <p:grpSpPr>
          <a:xfrm>
            <a:off x="8077383" y="3406906"/>
            <a:ext cx="2742784" cy="728376"/>
            <a:chOff x="8077383" y="3406906"/>
            <a:chExt cx="2742784" cy="728376"/>
          </a:xfrm>
        </p:grpSpPr>
        <p:sp>
          <p:nvSpPr>
            <p:cNvPr id="34" name="Rectangle: Rounded Corners 33">
              <a:extLst>
                <a:ext uri="{FF2B5EF4-FFF2-40B4-BE49-F238E27FC236}">
                  <a16:creationId xmlns:a16="http://schemas.microsoft.com/office/drawing/2014/main" id="{EC2452B2-3332-C1DC-AE10-A1A90F813BC4}"/>
                </a:ext>
              </a:extLst>
            </p:cNvPr>
            <p:cNvSpPr/>
            <p:nvPr/>
          </p:nvSpPr>
          <p:spPr>
            <a:xfrm>
              <a:off x="8615955" y="370959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IdpPublic">
              <a:extLst>
                <a:ext uri="{FF2B5EF4-FFF2-40B4-BE49-F238E27FC236}">
                  <a16:creationId xmlns:a16="http://schemas.microsoft.com/office/drawing/2014/main" id="{83975C75-6115-6652-C895-E7AF6B3DD07C}"/>
                </a:ext>
              </a:extLst>
            </p:cNvPr>
            <p:cNvSpPr txBox="1"/>
            <p:nvPr/>
          </p:nvSpPr>
          <p:spPr>
            <a:xfrm>
              <a:off x="8617830" y="3708382"/>
              <a:ext cx="2202337"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IDP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C6B095E2-0530-D59B-9549-5239B08503BA}"/>
                </a:ext>
              </a:extLst>
            </p:cNvPr>
            <p:cNvPicPr>
              <a:picLocks noChangeAspect="1"/>
            </p:cNvPicPr>
            <p:nvPr/>
          </p:nvPicPr>
          <p:blipFill>
            <a:blip r:embed="rId5"/>
            <a:stretch>
              <a:fillRect/>
            </a:stretch>
          </p:blipFill>
          <p:spPr>
            <a:xfrm>
              <a:off x="8077383" y="3406906"/>
              <a:ext cx="536698" cy="728376"/>
            </a:xfrm>
            <a:prstGeom prst="rect">
              <a:avLst/>
            </a:prstGeom>
          </p:spPr>
        </p:pic>
      </p:grpSp>
      <p:pic>
        <p:nvPicPr>
          <p:cNvPr id="37" name="Picture 36">
            <a:extLst>
              <a:ext uri="{FF2B5EF4-FFF2-40B4-BE49-F238E27FC236}">
                <a16:creationId xmlns:a16="http://schemas.microsoft.com/office/drawing/2014/main" id="{7D725ADE-495E-36B0-7036-2776FAEC874E}"/>
              </a:ext>
            </a:extLst>
          </p:cNvPr>
          <p:cNvPicPr>
            <a:picLocks noChangeAspect="1"/>
          </p:cNvPicPr>
          <p:nvPr/>
        </p:nvPicPr>
        <p:blipFill>
          <a:blip r:embed="rId6"/>
          <a:stretch>
            <a:fillRect/>
          </a:stretch>
        </p:blipFill>
        <p:spPr>
          <a:xfrm>
            <a:off x="8077383" y="4217483"/>
            <a:ext cx="536698" cy="728376"/>
          </a:xfrm>
          <a:prstGeom prst="rect">
            <a:avLst/>
          </a:prstGeom>
        </p:spPr>
      </p:pic>
      <p:sp>
        <p:nvSpPr>
          <p:cNvPr id="38" name="Rectangle: Rounded Corners 37">
            <a:extLst>
              <a:ext uri="{FF2B5EF4-FFF2-40B4-BE49-F238E27FC236}">
                <a16:creationId xmlns:a16="http://schemas.microsoft.com/office/drawing/2014/main" id="{CE79C85C-D557-21C3-99C3-3B33B1E7D548}"/>
              </a:ext>
            </a:extLst>
          </p:cNvPr>
          <p:cNvSpPr/>
          <p:nvPr/>
        </p:nvSpPr>
        <p:spPr>
          <a:xfrm>
            <a:off x="8612206"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498D26CA-897E-A79B-C951-CE47CCD04AD0}"/>
              </a:ext>
            </a:extLst>
          </p:cNvPr>
          <p:cNvSpPr txBox="1"/>
          <p:nvPr/>
        </p:nvSpPr>
        <p:spPr>
          <a:xfrm>
            <a:off x="8614081"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{IDP Private }</a:t>
            </a:r>
            <a:endParaRPr lang="en-US" sz="1600" dirty="0">
              <a:latin typeface="Courier New" panose="02070309020205020404" pitchFamily="49" charset="0"/>
              <a:cs typeface="Courier New" panose="02070309020205020404" pitchFamily="49" charset="0"/>
            </a:endParaRPr>
          </a:p>
        </p:txBody>
      </p:sp>
      <p:sp>
        <p:nvSpPr>
          <p:cNvPr id="41" name="Txt4">
            <a:extLst>
              <a:ext uri="{FF2B5EF4-FFF2-40B4-BE49-F238E27FC236}">
                <a16:creationId xmlns:a16="http://schemas.microsoft.com/office/drawing/2014/main" id="{71A0710C-6D31-245F-AF09-23CBD217687D}"/>
              </a:ext>
            </a:extLst>
          </p:cNvPr>
          <p:cNvSpPr txBox="1"/>
          <p:nvPr/>
        </p:nvSpPr>
        <p:spPr>
          <a:xfrm>
            <a:off x="3661134" y="3144323"/>
            <a:ext cx="2434866"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Encrypt with</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public key</a:t>
            </a:r>
          </a:p>
        </p:txBody>
      </p:sp>
      <p:cxnSp>
        <p:nvCxnSpPr>
          <p:cNvPr id="43" name="Connector: Curved 42">
            <a:extLst>
              <a:ext uri="{FF2B5EF4-FFF2-40B4-BE49-F238E27FC236}">
                <a16:creationId xmlns:a16="http://schemas.microsoft.com/office/drawing/2014/main" id="{7DCA7B16-5AAF-DCEC-C4D1-448B94196E0F}"/>
              </a:ext>
            </a:extLst>
          </p:cNvPr>
          <p:cNvCxnSpPr>
            <a:cxnSpLocks/>
            <a:stCxn id="17" idx="3"/>
            <a:endCxn id="27" idx="3"/>
          </p:cNvCxnSpPr>
          <p:nvPr/>
        </p:nvCxnSpPr>
        <p:spPr>
          <a:xfrm>
            <a:off x="4251026" y="3893048"/>
            <a:ext cx="117774" cy="778147"/>
          </a:xfrm>
          <a:prstGeom prst="curvedConnector3">
            <a:avLst>
              <a:gd name="adj1" fmla="val 294101"/>
            </a:avLst>
          </a:prstGeom>
          <a:ln w="12700">
            <a:solidFill>
              <a:srgbClr val="FFFFFF"/>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F90A8C3B-7746-5425-0FC3-2DD4E8B20900}"/>
              </a:ext>
            </a:extLst>
          </p:cNvPr>
          <p:cNvCxnSpPr>
            <a:cxnSpLocks/>
          </p:cNvCxnSpPr>
          <p:nvPr/>
        </p:nvCxnSpPr>
        <p:spPr>
          <a:xfrm flipH="1" flipV="1">
            <a:off x="1427999" y="3871280"/>
            <a:ext cx="117774" cy="778147"/>
          </a:xfrm>
          <a:prstGeom prst="curvedConnector3">
            <a:avLst>
              <a:gd name="adj1" fmla="val 294101"/>
            </a:avLst>
          </a:prstGeom>
          <a:ln w="12700">
            <a:solidFill>
              <a:srgbClr val="FFFFFF"/>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7" name="Txt4">
            <a:extLst>
              <a:ext uri="{FF2B5EF4-FFF2-40B4-BE49-F238E27FC236}">
                <a16:creationId xmlns:a16="http://schemas.microsoft.com/office/drawing/2014/main" id="{2ED893F4-9BA5-B10B-41FD-DBA5D527776C}"/>
              </a:ext>
            </a:extLst>
          </p:cNvPr>
          <p:cNvSpPr txBox="1"/>
          <p:nvPr/>
        </p:nvSpPr>
        <p:spPr>
          <a:xfrm>
            <a:off x="-272152" y="4676933"/>
            <a:ext cx="2434866"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Decrypt with</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private key</a:t>
            </a:r>
          </a:p>
        </p:txBody>
      </p:sp>
    </p:spTree>
    <p:extLst>
      <p:ext uri="{BB962C8B-B14F-4D97-AF65-F5344CB8AC3E}">
        <p14:creationId xmlns:p14="http://schemas.microsoft.com/office/powerpoint/2010/main" val="29199287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down)">
                                      <p:cBhvr>
                                        <p:cTn id="14" dur="500"/>
                                        <p:tgtEl>
                                          <p:spTgt spid="4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7"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50" name="Group 49">
            <a:extLst>
              <a:ext uri="{FF2B5EF4-FFF2-40B4-BE49-F238E27FC236}">
                <a16:creationId xmlns:a16="http://schemas.microsoft.com/office/drawing/2014/main" id="{12902947-1F08-2E04-11FC-DD33963BB207}"/>
              </a:ext>
            </a:extLst>
          </p:cNvPr>
          <p:cNvGrpSpPr/>
          <p:nvPr/>
        </p:nvGrpSpPr>
        <p:grpSpPr>
          <a:xfrm>
            <a:off x="1626016" y="3406906"/>
            <a:ext cx="2625010" cy="728376"/>
            <a:chOff x="1626016" y="3406906"/>
            <a:chExt cx="2625010" cy="728376"/>
          </a:xfrm>
        </p:grpSpPr>
        <p:sp>
          <p:nvSpPr>
            <p:cNvPr id="16" name="Rectangle: Rounded Corners 15">
              <a:extLst>
                <a:ext uri="{FF2B5EF4-FFF2-40B4-BE49-F238E27FC236}">
                  <a16:creationId xmlns:a16="http://schemas.microsoft.com/office/drawing/2014/main" id="{666E5A45-8196-E8F7-5348-941C4F5F51B1}"/>
                </a:ext>
              </a:extLst>
            </p:cNvPr>
            <p:cNvSpPr/>
            <p:nvPr/>
          </p:nvSpPr>
          <p:spPr>
            <a:xfrm>
              <a:off x="2164588" y="370959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SpPublic">
              <a:extLst>
                <a:ext uri="{FF2B5EF4-FFF2-40B4-BE49-F238E27FC236}">
                  <a16:creationId xmlns:a16="http://schemas.microsoft.com/office/drawing/2014/main" id="{7483C50D-2C5E-E7CC-BB44-80A0D5ACFB4C}"/>
                </a:ext>
              </a:extLst>
            </p:cNvPr>
            <p:cNvSpPr txBox="1"/>
            <p:nvPr/>
          </p:nvSpPr>
          <p:spPr>
            <a:xfrm>
              <a:off x="2166463" y="370838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EA438FFF-4CE4-106C-C809-1FEC3A9BBEBB}"/>
                </a:ext>
              </a:extLst>
            </p:cNvPr>
            <p:cNvPicPr>
              <a:picLocks noChangeAspect="1"/>
            </p:cNvPicPr>
            <p:nvPr/>
          </p:nvPicPr>
          <p:blipFill>
            <a:blip r:embed="rId5"/>
            <a:stretch>
              <a:fillRect/>
            </a:stretch>
          </p:blipFill>
          <p:spPr>
            <a:xfrm>
              <a:off x="1626016" y="3406906"/>
              <a:ext cx="536698" cy="728376"/>
            </a:xfrm>
            <a:prstGeom prst="rect">
              <a:avLst/>
            </a:prstGeom>
          </p:spPr>
        </p:pic>
      </p:grpSp>
      <p:pic>
        <p:nvPicPr>
          <p:cNvPr id="25" name="Picture 24">
            <a:extLst>
              <a:ext uri="{FF2B5EF4-FFF2-40B4-BE49-F238E27FC236}">
                <a16:creationId xmlns:a16="http://schemas.microsoft.com/office/drawing/2014/main" id="{ECCE9C1F-49FE-0C3B-4E6B-0BA3ABB35626}"/>
              </a:ext>
            </a:extLst>
          </p:cNvPr>
          <p:cNvPicPr>
            <a:picLocks noChangeAspect="1"/>
          </p:cNvPicPr>
          <p:nvPr/>
        </p:nvPicPr>
        <p:blipFill>
          <a:blip r:embed="rId6"/>
          <a:stretch>
            <a:fillRect/>
          </a:stretch>
        </p:blipFill>
        <p:spPr>
          <a:xfrm>
            <a:off x="1626016" y="4217483"/>
            <a:ext cx="536698" cy="728376"/>
          </a:xfrm>
          <a:prstGeom prst="rect">
            <a:avLst/>
          </a:prstGeom>
        </p:spPr>
      </p:pic>
      <p:sp>
        <p:nvSpPr>
          <p:cNvPr id="26" name="Rectangle: Rounded Corners 25">
            <a:extLst>
              <a:ext uri="{FF2B5EF4-FFF2-40B4-BE49-F238E27FC236}">
                <a16:creationId xmlns:a16="http://schemas.microsoft.com/office/drawing/2014/main" id="{FC7423C9-24A1-3804-BFF3-AE11263FB4F9}"/>
              </a:ext>
            </a:extLst>
          </p:cNvPr>
          <p:cNvSpPr/>
          <p:nvPr/>
        </p:nvSpPr>
        <p:spPr>
          <a:xfrm>
            <a:off x="2160839"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7CF719A4-0DF0-5C84-5EF1-13495C944D07}"/>
              </a:ext>
            </a:extLst>
          </p:cNvPr>
          <p:cNvSpPr txBox="1"/>
          <p:nvPr/>
        </p:nvSpPr>
        <p:spPr>
          <a:xfrm>
            <a:off x="2162714"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Private }</a:t>
            </a:r>
            <a:endParaRPr lang="en-US" sz="1600" dirty="0">
              <a:latin typeface="Courier New" panose="02070309020205020404" pitchFamily="49" charset="0"/>
              <a:cs typeface="Courier New" panose="02070309020205020404" pitchFamily="49" charset="0"/>
            </a:endParaRPr>
          </a:p>
        </p:txBody>
      </p:sp>
      <p:grpSp>
        <p:nvGrpSpPr>
          <p:cNvPr id="51" name="Group 50">
            <a:extLst>
              <a:ext uri="{FF2B5EF4-FFF2-40B4-BE49-F238E27FC236}">
                <a16:creationId xmlns:a16="http://schemas.microsoft.com/office/drawing/2014/main" id="{84BFD8D8-E97A-ADE9-8796-0B7D7B542F4C}"/>
              </a:ext>
            </a:extLst>
          </p:cNvPr>
          <p:cNvGrpSpPr/>
          <p:nvPr/>
        </p:nvGrpSpPr>
        <p:grpSpPr>
          <a:xfrm>
            <a:off x="8077383" y="3406906"/>
            <a:ext cx="2742784" cy="728376"/>
            <a:chOff x="8077383" y="3406906"/>
            <a:chExt cx="2742784" cy="728376"/>
          </a:xfrm>
        </p:grpSpPr>
        <p:sp>
          <p:nvSpPr>
            <p:cNvPr id="34" name="Rectangle: Rounded Corners 33">
              <a:extLst>
                <a:ext uri="{FF2B5EF4-FFF2-40B4-BE49-F238E27FC236}">
                  <a16:creationId xmlns:a16="http://schemas.microsoft.com/office/drawing/2014/main" id="{EC2452B2-3332-C1DC-AE10-A1A90F813BC4}"/>
                </a:ext>
              </a:extLst>
            </p:cNvPr>
            <p:cNvSpPr/>
            <p:nvPr/>
          </p:nvSpPr>
          <p:spPr>
            <a:xfrm>
              <a:off x="8615955" y="370959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IdpPublic">
              <a:extLst>
                <a:ext uri="{FF2B5EF4-FFF2-40B4-BE49-F238E27FC236}">
                  <a16:creationId xmlns:a16="http://schemas.microsoft.com/office/drawing/2014/main" id="{83975C75-6115-6652-C895-E7AF6B3DD07C}"/>
                </a:ext>
              </a:extLst>
            </p:cNvPr>
            <p:cNvSpPr txBox="1"/>
            <p:nvPr/>
          </p:nvSpPr>
          <p:spPr>
            <a:xfrm>
              <a:off x="8617830" y="3708382"/>
              <a:ext cx="2202337"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IDP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C6B095E2-0530-D59B-9549-5239B08503BA}"/>
                </a:ext>
              </a:extLst>
            </p:cNvPr>
            <p:cNvPicPr>
              <a:picLocks noChangeAspect="1"/>
            </p:cNvPicPr>
            <p:nvPr/>
          </p:nvPicPr>
          <p:blipFill>
            <a:blip r:embed="rId5"/>
            <a:stretch>
              <a:fillRect/>
            </a:stretch>
          </p:blipFill>
          <p:spPr>
            <a:xfrm>
              <a:off x="8077383" y="3406906"/>
              <a:ext cx="536698" cy="728376"/>
            </a:xfrm>
            <a:prstGeom prst="rect">
              <a:avLst/>
            </a:prstGeom>
          </p:spPr>
        </p:pic>
      </p:grpSp>
      <p:pic>
        <p:nvPicPr>
          <p:cNvPr id="37" name="Picture 36">
            <a:extLst>
              <a:ext uri="{FF2B5EF4-FFF2-40B4-BE49-F238E27FC236}">
                <a16:creationId xmlns:a16="http://schemas.microsoft.com/office/drawing/2014/main" id="{7D725ADE-495E-36B0-7036-2776FAEC874E}"/>
              </a:ext>
            </a:extLst>
          </p:cNvPr>
          <p:cNvPicPr>
            <a:picLocks noChangeAspect="1"/>
          </p:cNvPicPr>
          <p:nvPr/>
        </p:nvPicPr>
        <p:blipFill>
          <a:blip r:embed="rId6"/>
          <a:stretch>
            <a:fillRect/>
          </a:stretch>
        </p:blipFill>
        <p:spPr>
          <a:xfrm>
            <a:off x="8077383" y="4217483"/>
            <a:ext cx="536698" cy="728376"/>
          </a:xfrm>
          <a:prstGeom prst="rect">
            <a:avLst/>
          </a:prstGeom>
        </p:spPr>
      </p:pic>
      <p:sp>
        <p:nvSpPr>
          <p:cNvPr id="38" name="Rectangle: Rounded Corners 37">
            <a:extLst>
              <a:ext uri="{FF2B5EF4-FFF2-40B4-BE49-F238E27FC236}">
                <a16:creationId xmlns:a16="http://schemas.microsoft.com/office/drawing/2014/main" id="{CE79C85C-D557-21C3-99C3-3B33B1E7D548}"/>
              </a:ext>
            </a:extLst>
          </p:cNvPr>
          <p:cNvSpPr/>
          <p:nvPr/>
        </p:nvSpPr>
        <p:spPr>
          <a:xfrm>
            <a:off x="8612206"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498D26CA-897E-A79B-C951-CE47CCD04AD0}"/>
              </a:ext>
            </a:extLst>
          </p:cNvPr>
          <p:cNvSpPr txBox="1"/>
          <p:nvPr/>
        </p:nvSpPr>
        <p:spPr>
          <a:xfrm>
            <a:off x="8614081"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{IDP Private }</a:t>
            </a:r>
            <a:endParaRPr lang="en-US" sz="1600" dirty="0">
              <a:latin typeface="Courier New" panose="02070309020205020404" pitchFamily="49" charset="0"/>
              <a:cs typeface="Courier New" panose="02070309020205020404" pitchFamily="49" charset="0"/>
            </a:endParaRPr>
          </a:p>
        </p:txBody>
      </p:sp>
      <p:sp>
        <p:nvSpPr>
          <p:cNvPr id="41" name="Txt4">
            <a:extLst>
              <a:ext uri="{FF2B5EF4-FFF2-40B4-BE49-F238E27FC236}">
                <a16:creationId xmlns:a16="http://schemas.microsoft.com/office/drawing/2014/main" id="{71A0710C-6D31-245F-AF09-23CBD217687D}"/>
              </a:ext>
            </a:extLst>
          </p:cNvPr>
          <p:cNvSpPr txBox="1"/>
          <p:nvPr/>
        </p:nvSpPr>
        <p:spPr>
          <a:xfrm>
            <a:off x="3788226" y="3539105"/>
            <a:ext cx="2434866"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Encrypt with</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public key</a:t>
            </a:r>
          </a:p>
        </p:txBody>
      </p:sp>
      <p:sp>
        <p:nvSpPr>
          <p:cNvPr id="47" name="Txt4">
            <a:extLst>
              <a:ext uri="{FF2B5EF4-FFF2-40B4-BE49-F238E27FC236}">
                <a16:creationId xmlns:a16="http://schemas.microsoft.com/office/drawing/2014/main" id="{2ED893F4-9BA5-B10B-41FD-DBA5D527776C}"/>
              </a:ext>
            </a:extLst>
          </p:cNvPr>
          <p:cNvSpPr txBox="1"/>
          <p:nvPr/>
        </p:nvSpPr>
        <p:spPr>
          <a:xfrm>
            <a:off x="3795792" y="4317252"/>
            <a:ext cx="2434866"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Decrypt with</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private key</a:t>
            </a:r>
          </a:p>
        </p:txBody>
      </p:sp>
    </p:spTree>
    <p:extLst>
      <p:ext uri="{BB962C8B-B14F-4D97-AF65-F5344CB8AC3E}">
        <p14:creationId xmlns:p14="http://schemas.microsoft.com/office/powerpoint/2010/main" val="359737684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7"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342076FE-FEB5-88FC-EF05-3AC59DFBE847}"/>
              </a:ext>
            </a:extLst>
          </p:cNvPr>
          <p:cNvGrpSpPr/>
          <p:nvPr/>
        </p:nvGrpSpPr>
        <p:grpSpPr>
          <a:xfrm>
            <a:off x="8077383" y="3382562"/>
            <a:ext cx="2625010" cy="728376"/>
            <a:chOff x="6096000" y="1667597"/>
            <a:chExt cx="2625010" cy="728376"/>
          </a:xfrm>
        </p:grpSpPr>
        <p:sp>
          <p:nvSpPr>
            <p:cNvPr id="16" name="Rectangle: Rounded Corners 15">
              <a:extLst>
                <a:ext uri="{FF2B5EF4-FFF2-40B4-BE49-F238E27FC236}">
                  <a16:creationId xmlns:a16="http://schemas.microsoft.com/office/drawing/2014/main" id="{666E5A45-8196-E8F7-5348-941C4F5F51B1}"/>
                </a:ext>
              </a:extLst>
            </p:cNvPr>
            <p:cNvSpPr/>
            <p:nvPr/>
          </p:nvSpPr>
          <p:spPr>
            <a:xfrm>
              <a:off x="6634572" y="1970285"/>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SpPublic">
              <a:extLst>
                <a:ext uri="{FF2B5EF4-FFF2-40B4-BE49-F238E27FC236}">
                  <a16:creationId xmlns:a16="http://schemas.microsoft.com/office/drawing/2014/main" id="{7483C50D-2C5E-E7CC-BB44-80A0D5ACFB4C}"/>
                </a:ext>
              </a:extLst>
            </p:cNvPr>
            <p:cNvSpPr txBox="1"/>
            <p:nvPr/>
          </p:nvSpPr>
          <p:spPr>
            <a:xfrm>
              <a:off x="6636447" y="1969073"/>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EA438FFF-4CE4-106C-C809-1FEC3A9BBEBB}"/>
                </a:ext>
              </a:extLst>
            </p:cNvPr>
            <p:cNvPicPr>
              <a:picLocks noChangeAspect="1"/>
            </p:cNvPicPr>
            <p:nvPr/>
          </p:nvPicPr>
          <p:blipFill>
            <a:blip r:embed="rId5"/>
            <a:stretch>
              <a:fillRect/>
            </a:stretch>
          </p:blipFill>
          <p:spPr>
            <a:xfrm>
              <a:off x="6096000" y="1667597"/>
              <a:ext cx="536698" cy="728376"/>
            </a:xfrm>
            <a:prstGeom prst="rect">
              <a:avLst/>
            </a:prstGeom>
          </p:spPr>
        </p:pic>
      </p:grpSp>
      <p:pic>
        <p:nvPicPr>
          <p:cNvPr id="25" name="Picture 24">
            <a:extLst>
              <a:ext uri="{FF2B5EF4-FFF2-40B4-BE49-F238E27FC236}">
                <a16:creationId xmlns:a16="http://schemas.microsoft.com/office/drawing/2014/main" id="{ECCE9C1F-49FE-0C3B-4E6B-0BA3ABB35626}"/>
              </a:ext>
            </a:extLst>
          </p:cNvPr>
          <p:cNvPicPr>
            <a:picLocks noChangeAspect="1"/>
          </p:cNvPicPr>
          <p:nvPr/>
        </p:nvPicPr>
        <p:blipFill>
          <a:blip r:embed="rId6"/>
          <a:stretch>
            <a:fillRect/>
          </a:stretch>
        </p:blipFill>
        <p:spPr>
          <a:xfrm>
            <a:off x="1626016" y="4217483"/>
            <a:ext cx="536698" cy="728376"/>
          </a:xfrm>
          <a:prstGeom prst="rect">
            <a:avLst/>
          </a:prstGeom>
        </p:spPr>
      </p:pic>
      <p:sp>
        <p:nvSpPr>
          <p:cNvPr id="26" name="Rectangle: Rounded Corners 25">
            <a:extLst>
              <a:ext uri="{FF2B5EF4-FFF2-40B4-BE49-F238E27FC236}">
                <a16:creationId xmlns:a16="http://schemas.microsoft.com/office/drawing/2014/main" id="{FC7423C9-24A1-3804-BFF3-AE11263FB4F9}"/>
              </a:ext>
            </a:extLst>
          </p:cNvPr>
          <p:cNvSpPr/>
          <p:nvPr/>
        </p:nvSpPr>
        <p:spPr>
          <a:xfrm>
            <a:off x="2160839"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7CF719A4-0DF0-5C84-5EF1-13495C944D07}"/>
              </a:ext>
            </a:extLst>
          </p:cNvPr>
          <p:cNvSpPr txBox="1"/>
          <p:nvPr/>
        </p:nvSpPr>
        <p:spPr>
          <a:xfrm>
            <a:off x="2162714"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Private }</a:t>
            </a:r>
            <a:endParaRPr lang="en-US" sz="1600" dirty="0">
              <a:latin typeface="Courier New" panose="02070309020205020404" pitchFamily="49" charset="0"/>
              <a:cs typeface="Courier New" panose="02070309020205020404" pitchFamily="49" charset="0"/>
            </a:endParaRPr>
          </a:p>
        </p:txBody>
      </p:sp>
      <p:grpSp>
        <p:nvGrpSpPr>
          <p:cNvPr id="7" name="Group 6">
            <a:extLst>
              <a:ext uri="{FF2B5EF4-FFF2-40B4-BE49-F238E27FC236}">
                <a16:creationId xmlns:a16="http://schemas.microsoft.com/office/drawing/2014/main" id="{0EEE535E-F423-B7BB-2C53-76AD74C99F50}"/>
              </a:ext>
            </a:extLst>
          </p:cNvPr>
          <p:cNvGrpSpPr/>
          <p:nvPr/>
        </p:nvGrpSpPr>
        <p:grpSpPr>
          <a:xfrm>
            <a:off x="1626016" y="3434997"/>
            <a:ext cx="2742784" cy="728376"/>
            <a:chOff x="3795792" y="2600302"/>
            <a:chExt cx="2742784" cy="728376"/>
          </a:xfrm>
        </p:grpSpPr>
        <p:sp>
          <p:nvSpPr>
            <p:cNvPr id="34" name="Rectangle: Rounded Corners 33">
              <a:extLst>
                <a:ext uri="{FF2B5EF4-FFF2-40B4-BE49-F238E27FC236}">
                  <a16:creationId xmlns:a16="http://schemas.microsoft.com/office/drawing/2014/main" id="{EC2452B2-3332-C1DC-AE10-A1A90F813BC4}"/>
                </a:ext>
              </a:extLst>
            </p:cNvPr>
            <p:cNvSpPr/>
            <p:nvPr/>
          </p:nvSpPr>
          <p:spPr>
            <a:xfrm>
              <a:off x="4334364" y="2902990"/>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IdpPublic">
              <a:extLst>
                <a:ext uri="{FF2B5EF4-FFF2-40B4-BE49-F238E27FC236}">
                  <a16:creationId xmlns:a16="http://schemas.microsoft.com/office/drawing/2014/main" id="{83975C75-6115-6652-C895-E7AF6B3DD07C}"/>
                </a:ext>
              </a:extLst>
            </p:cNvPr>
            <p:cNvSpPr txBox="1"/>
            <p:nvPr/>
          </p:nvSpPr>
          <p:spPr>
            <a:xfrm>
              <a:off x="4336239" y="2901778"/>
              <a:ext cx="2202337"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IDP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C6B095E2-0530-D59B-9549-5239B08503BA}"/>
                </a:ext>
              </a:extLst>
            </p:cNvPr>
            <p:cNvPicPr>
              <a:picLocks noChangeAspect="1"/>
            </p:cNvPicPr>
            <p:nvPr/>
          </p:nvPicPr>
          <p:blipFill>
            <a:blip r:embed="rId5"/>
            <a:stretch>
              <a:fillRect/>
            </a:stretch>
          </p:blipFill>
          <p:spPr>
            <a:xfrm>
              <a:off x="3795792" y="2600302"/>
              <a:ext cx="536698" cy="728376"/>
            </a:xfrm>
            <a:prstGeom prst="rect">
              <a:avLst/>
            </a:prstGeom>
          </p:spPr>
        </p:pic>
      </p:grpSp>
      <p:pic>
        <p:nvPicPr>
          <p:cNvPr id="37" name="Picture 36">
            <a:extLst>
              <a:ext uri="{FF2B5EF4-FFF2-40B4-BE49-F238E27FC236}">
                <a16:creationId xmlns:a16="http://schemas.microsoft.com/office/drawing/2014/main" id="{7D725ADE-495E-36B0-7036-2776FAEC874E}"/>
              </a:ext>
            </a:extLst>
          </p:cNvPr>
          <p:cNvPicPr>
            <a:picLocks noChangeAspect="1"/>
          </p:cNvPicPr>
          <p:nvPr/>
        </p:nvPicPr>
        <p:blipFill>
          <a:blip r:embed="rId6"/>
          <a:stretch>
            <a:fillRect/>
          </a:stretch>
        </p:blipFill>
        <p:spPr>
          <a:xfrm>
            <a:off x="8077383" y="4217483"/>
            <a:ext cx="536698" cy="728376"/>
          </a:xfrm>
          <a:prstGeom prst="rect">
            <a:avLst/>
          </a:prstGeom>
        </p:spPr>
      </p:pic>
      <p:sp>
        <p:nvSpPr>
          <p:cNvPr id="38" name="Rectangle: Rounded Corners 37">
            <a:extLst>
              <a:ext uri="{FF2B5EF4-FFF2-40B4-BE49-F238E27FC236}">
                <a16:creationId xmlns:a16="http://schemas.microsoft.com/office/drawing/2014/main" id="{CE79C85C-D557-21C3-99C3-3B33B1E7D548}"/>
              </a:ext>
            </a:extLst>
          </p:cNvPr>
          <p:cNvSpPr/>
          <p:nvPr/>
        </p:nvSpPr>
        <p:spPr>
          <a:xfrm>
            <a:off x="8612206"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498D26CA-897E-A79B-C951-CE47CCD04AD0}"/>
              </a:ext>
            </a:extLst>
          </p:cNvPr>
          <p:cNvSpPr txBox="1"/>
          <p:nvPr/>
        </p:nvSpPr>
        <p:spPr>
          <a:xfrm>
            <a:off x="8614081"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{IDP Private }</a:t>
            </a:r>
            <a:endParaRPr lang="en-US" sz="1600" dirty="0">
              <a:latin typeface="Courier New" panose="02070309020205020404" pitchFamily="49" charset="0"/>
              <a:cs typeface="Courier New" panose="02070309020205020404" pitchFamily="49" charset="0"/>
            </a:endParaRPr>
          </a:p>
        </p:txBody>
      </p:sp>
      <p:cxnSp>
        <p:nvCxnSpPr>
          <p:cNvPr id="8" name="Arrow 1">
            <a:extLst>
              <a:ext uri="{FF2B5EF4-FFF2-40B4-BE49-F238E27FC236}">
                <a16:creationId xmlns:a16="http://schemas.microsoft.com/office/drawing/2014/main" id="{1D034BB1-EF91-5E76-EDA1-715F2D8CCA36}"/>
              </a:ext>
            </a:extLst>
          </p:cNvPr>
          <p:cNvCxnSpPr>
            <a:cxnSpLocks/>
            <a:stCxn id="21" idx="3"/>
            <a:endCxn id="23" idx="1"/>
          </p:cNvCxnSpPr>
          <p:nvPr/>
        </p:nvCxnSpPr>
        <p:spPr>
          <a:xfrm>
            <a:off x="3795792" y="2652781"/>
            <a:ext cx="4281591" cy="109396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 name="Arrow 1">
            <a:extLst>
              <a:ext uri="{FF2B5EF4-FFF2-40B4-BE49-F238E27FC236}">
                <a16:creationId xmlns:a16="http://schemas.microsoft.com/office/drawing/2014/main" id="{6386969A-C374-0A07-C656-BEF255D27D19}"/>
              </a:ext>
            </a:extLst>
          </p:cNvPr>
          <p:cNvCxnSpPr>
            <a:cxnSpLocks/>
            <a:stCxn id="9" idx="1"/>
            <a:endCxn id="35" idx="3"/>
          </p:cNvCxnSpPr>
          <p:nvPr/>
        </p:nvCxnSpPr>
        <p:spPr>
          <a:xfrm flipH="1">
            <a:off x="4368800" y="2710170"/>
            <a:ext cx="3894059" cy="121096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059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righ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25285157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Passkeys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invX="1"/>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token either!</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473703" y="3986160"/>
            <a:ext cx="3570208" cy="707886"/>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Anyone that can view the</a:t>
            </a:r>
            <a:br>
              <a:rPr lang="en-US" sz="2000"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token can </a:t>
            </a:r>
            <a:r>
              <a:rPr lang="en-US" sz="20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8990" y="41030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473703" y="5006412"/>
            <a:ext cx="3570208" cy="707886"/>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Anyone that can view the</a:t>
            </a:r>
            <a:br>
              <a:rPr lang="en-US" sz="2000"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token can </a:t>
            </a:r>
            <a:r>
              <a:rPr lang="en-US" sz="2000" b="1" dirty="0">
                <a:solidFill>
                  <a:srgbClr val="FF0000"/>
                </a:solidFill>
                <a:latin typeface="Corbel" panose="020B0503020204020204" pitchFamily="34" charset="0"/>
              </a:rPr>
              <a:t>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8990" y="51233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1+#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pic>
        <p:nvPicPr>
          <p:cNvPr id="11" name="Picture 10">
            <a:extLst>
              <a:ext uri="{FF2B5EF4-FFF2-40B4-BE49-F238E27FC236}">
                <a16:creationId xmlns:a16="http://schemas.microsoft.com/office/drawing/2014/main" id="{F6ABB820-B0FA-75F6-6F9E-F36E015F8617}"/>
              </a:ext>
            </a:extLst>
          </p:cNvPr>
          <p:cNvPicPr>
            <a:picLocks noChangeAspect="1"/>
          </p:cNvPicPr>
          <p:nvPr/>
        </p:nvPicPr>
        <p:blipFill>
          <a:blip r:embed="rId4"/>
          <a:stretch>
            <a:fillRect/>
          </a:stretch>
        </p:blipFill>
        <p:spPr>
          <a:xfrm>
            <a:off x="1488030" y="3844202"/>
            <a:ext cx="9150891" cy="1218694"/>
          </a:xfrm>
          <a:prstGeom prst="rect">
            <a:avLst/>
          </a:prstGeom>
        </p:spPr>
      </p:pic>
      <p:sp>
        <p:nvSpPr>
          <p:cNvPr id="12" name="Rectangle: Rounded Corners 11">
            <a:extLst>
              <a:ext uri="{FF2B5EF4-FFF2-40B4-BE49-F238E27FC236}">
                <a16:creationId xmlns:a16="http://schemas.microsoft.com/office/drawing/2014/main" id="{4135F35A-D250-D51A-ABE0-9C2B67612304}"/>
              </a:ext>
            </a:extLst>
          </p:cNvPr>
          <p:cNvSpPr/>
          <p:nvPr/>
        </p:nvSpPr>
        <p:spPr>
          <a:xfrm>
            <a:off x="7176817" y="4037381"/>
            <a:ext cx="3244439" cy="86755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pic>
        <p:nvPicPr>
          <p:cNvPr id="11" name="Picture 10">
            <a:extLst>
              <a:ext uri="{FF2B5EF4-FFF2-40B4-BE49-F238E27FC236}">
                <a16:creationId xmlns:a16="http://schemas.microsoft.com/office/drawing/2014/main" id="{F6ABB820-B0FA-75F6-6F9E-F36E015F8617}"/>
              </a:ext>
            </a:extLst>
          </p:cNvPr>
          <p:cNvPicPr>
            <a:picLocks noChangeAspect="1"/>
          </p:cNvPicPr>
          <p:nvPr/>
        </p:nvPicPr>
        <p:blipFill>
          <a:blip r:embed="rId4"/>
          <a:stretch>
            <a:fillRect/>
          </a:stretch>
        </p:blipFill>
        <p:spPr>
          <a:xfrm>
            <a:off x="-3033484" y="3357558"/>
            <a:ext cx="9150891" cy="1218694"/>
          </a:xfrm>
          <a:prstGeom prst="rect">
            <a:avLst/>
          </a:prstGeom>
        </p:spPr>
      </p:pic>
      <p:sp>
        <p:nvSpPr>
          <p:cNvPr id="12" name="Rectangle: Rounded Corners 11">
            <a:extLst>
              <a:ext uri="{FF2B5EF4-FFF2-40B4-BE49-F238E27FC236}">
                <a16:creationId xmlns:a16="http://schemas.microsoft.com/office/drawing/2014/main" id="{4135F35A-D250-D51A-ABE0-9C2B67612304}"/>
              </a:ext>
            </a:extLst>
          </p:cNvPr>
          <p:cNvSpPr/>
          <p:nvPr/>
        </p:nvSpPr>
        <p:spPr>
          <a:xfrm>
            <a:off x="2655303" y="3550737"/>
            <a:ext cx="3244439" cy="86755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pic>
        <p:nvPicPr>
          <p:cNvPr id="11" name="Picture 10">
            <a:extLst>
              <a:ext uri="{FF2B5EF4-FFF2-40B4-BE49-F238E27FC236}">
                <a16:creationId xmlns:a16="http://schemas.microsoft.com/office/drawing/2014/main" id="{F6ABB820-B0FA-75F6-6F9E-F36E015F8617}"/>
              </a:ext>
            </a:extLst>
          </p:cNvPr>
          <p:cNvPicPr>
            <a:picLocks noChangeAspect="1"/>
          </p:cNvPicPr>
          <p:nvPr/>
        </p:nvPicPr>
        <p:blipFill>
          <a:blip r:embed="rId4"/>
          <a:stretch>
            <a:fillRect/>
          </a:stretch>
        </p:blipFill>
        <p:spPr>
          <a:xfrm>
            <a:off x="-3033484" y="3357558"/>
            <a:ext cx="9150891" cy="1218694"/>
          </a:xfrm>
          <a:prstGeom prst="rect">
            <a:avLst/>
          </a:prstGeom>
        </p:spPr>
      </p:pic>
      <p:sp>
        <p:nvSpPr>
          <p:cNvPr id="12" name="Rectangle: Rounded Corners 11">
            <a:extLst>
              <a:ext uri="{FF2B5EF4-FFF2-40B4-BE49-F238E27FC236}">
                <a16:creationId xmlns:a16="http://schemas.microsoft.com/office/drawing/2014/main" id="{4135F35A-D250-D51A-ABE0-9C2B67612304}"/>
              </a:ext>
            </a:extLst>
          </p:cNvPr>
          <p:cNvSpPr/>
          <p:nvPr/>
        </p:nvSpPr>
        <p:spPr>
          <a:xfrm>
            <a:off x="2655303" y="3550737"/>
            <a:ext cx="3244439" cy="86755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5" name="!!Arrow 3">
            <a:extLst>
              <a:ext uri="{FF2B5EF4-FFF2-40B4-BE49-F238E27FC236}">
                <a16:creationId xmlns:a16="http://schemas.microsoft.com/office/drawing/2014/main" id="{4CD03522-1ED4-B18E-1B4E-77B0F0395A2A}"/>
              </a:ext>
            </a:extLst>
          </p:cNvPr>
          <p:cNvCxnSpPr>
            <a:cxnSpLocks/>
          </p:cNvCxnSpPr>
          <p:nvPr/>
        </p:nvCxnSpPr>
        <p:spPr>
          <a:xfrm flipV="1">
            <a:off x="2308438" y="699745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4">
            <a:extLst>
              <a:ext uri="{FF2B5EF4-FFF2-40B4-BE49-F238E27FC236}">
                <a16:creationId xmlns:a16="http://schemas.microsoft.com/office/drawing/2014/main" id="{EBEBF413-9E8C-9303-D4E2-8B07C3D4B838}"/>
              </a:ext>
            </a:extLst>
          </p:cNvPr>
          <p:cNvSpPr txBox="1"/>
          <p:nvPr/>
        </p:nvSpPr>
        <p:spPr>
          <a:xfrm>
            <a:off x="509275" y="8023262"/>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pic>
        <p:nvPicPr>
          <p:cNvPr id="12" name="Picture 11">
            <a:extLst>
              <a:ext uri="{FF2B5EF4-FFF2-40B4-BE49-F238E27FC236}">
                <a16:creationId xmlns:a16="http://schemas.microsoft.com/office/drawing/2014/main" id="{5EB11E6F-2F9A-C3AF-3615-EF0F037299A3}"/>
              </a:ext>
            </a:extLst>
          </p:cNvPr>
          <p:cNvPicPr>
            <a:picLocks noChangeAspect="1"/>
          </p:cNvPicPr>
          <p:nvPr/>
        </p:nvPicPr>
        <p:blipFill>
          <a:blip r:embed="rId3"/>
          <a:stretch>
            <a:fillRect/>
          </a:stretch>
        </p:blipFill>
        <p:spPr>
          <a:xfrm>
            <a:off x="13968604" y="3740275"/>
            <a:ext cx="3734182" cy="3261961"/>
          </a:xfrm>
          <a:prstGeom prst="rect">
            <a:avLst/>
          </a:prstGeom>
        </p:spPr>
      </p:pic>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83153</TotalTime>
  <Words>13701</Words>
  <Application>Microsoft Office PowerPoint</Application>
  <PresentationFormat>Widescreen</PresentationFormat>
  <Paragraphs>2345</Paragraphs>
  <Slides>144</Slides>
  <Notes>144</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144</vt:i4>
      </vt:variant>
    </vt:vector>
  </HeadingPairs>
  <TitlesOfParts>
    <vt:vector size="154" baseType="lpstr">
      <vt:lpstr>Arial</vt:lpstr>
      <vt:lpstr>Arial Black</vt:lpstr>
      <vt:lpstr>Calibri</vt:lpstr>
      <vt:lpstr>Calibri Light</vt:lpstr>
      <vt:lpstr>Corbel</vt:lpstr>
      <vt:lpstr>Corbel Light</vt:lpstr>
      <vt:lpstr>Courier New</vt:lpstr>
      <vt:lpstr>Roboto</vt:lpstr>
      <vt:lpstr>Segoe Print</vt:lpstr>
      <vt:lpstr>Office Theme</vt:lpstr>
      <vt:lpstr>Practical Auth(entication|orization) A security primer for developers</vt:lpstr>
      <vt:lpstr>My rookie mistake</vt:lpstr>
      <vt:lpstr>My rookie mistake</vt:lpstr>
      <vt:lpstr>This is not an advanced security session!</vt:lpstr>
      <vt:lpstr>This is not “how to use &lt;foo&gt; in &lt;lang&gt;”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1340</cp:revision>
  <dcterms:created xsi:type="dcterms:W3CDTF">2013-12-09T01:29:59Z</dcterms:created>
  <dcterms:modified xsi:type="dcterms:W3CDTF">2023-12-13T02:05:37Z</dcterms:modified>
</cp:coreProperties>
</file>